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74" r:id="rId3"/>
    <p:sldId id="259" r:id="rId4"/>
    <p:sldId id="267" r:id="rId5"/>
    <p:sldId id="277" r:id="rId6"/>
    <p:sldId id="257" r:id="rId7"/>
    <p:sldId id="258" r:id="rId8"/>
    <p:sldId id="275" r:id="rId9"/>
    <p:sldId id="293" r:id="rId10"/>
    <p:sldId id="292" r:id="rId11"/>
    <p:sldId id="276" r:id="rId12"/>
    <p:sldId id="297" r:id="rId13"/>
    <p:sldId id="294" r:id="rId14"/>
    <p:sldId id="288" r:id="rId15"/>
    <p:sldId id="290" r:id="rId16"/>
    <p:sldId id="268" r:id="rId17"/>
    <p:sldId id="289" r:id="rId18"/>
    <p:sldId id="291" r:id="rId19"/>
    <p:sldId id="295" r:id="rId20"/>
    <p:sldId id="299" r:id="rId21"/>
    <p:sldId id="287" r:id="rId22"/>
    <p:sldId id="296" r:id="rId23"/>
    <p:sldId id="285" r:id="rId24"/>
    <p:sldId id="286" r:id="rId25"/>
    <p:sldId id="284" r:id="rId26"/>
    <p:sldId id="298" r:id="rId27"/>
    <p:sldId id="278" r:id="rId28"/>
    <p:sldId id="283" r:id="rId29"/>
    <p:sldId id="281" r:id="rId30"/>
    <p:sldId id="282" r:id="rId31"/>
    <p:sldId id="280" r:id="rId32"/>
    <p:sldId id="261" r:id="rId33"/>
    <p:sldId id="273" r:id="rId34"/>
    <p:sldId id="260" r:id="rId35"/>
    <p:sldId id="271" r:id="rId36"/>
    <p:sldId id="270" r:id="rId37"/>
    <p:sldId id="27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93" autoAdjust="0"/>
  </p:normalViewPr>
  <p:slideViewPr>
    <p:cSldViewPr>
      <p:cViewPr>
        <p:scale>
          <a:sx n="66" d="100"/>
          <a:sy n="66" d="100"/>
        </p:scale>
        <p:origin x="-41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A3175-341A-4A55-82D9-DB10C2F68FA6}" type="datetimeFigureOut">
              <a:rPr lang="en-US" smtClean="0"/>
              <a:t>10/14/2011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63481-D122-46A3-9C08-CF0DB7FFF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5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Outlining basics</a:t>
            </a:r>
          </a:p>
          <a:p>
            <a:r>
              <a:rPr lang="en-US" dirty="0" smtClean="0"/>
              <a:t>Post-its: move </a:t>
            </a:r>
            <a:r>
              <a:rPr lang="en-US" smtClean="0"/>
              <a:t>things around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</a:t>
            </a:r>
            <a:r>
              <a:rPr lang="en-US" baseline="0" dirty="0" smtClean="0"/>
              <a:t> you sit down, you need to prepare yourself with….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</a:t>
            </a:r>
            <a:r>
              <a:rPr lang="en-US" baseline="0" dirty="0" smtClean="0"/>
              <a:t> you sit down, you need to prepare yourself with….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Love what</a:t>
            </a:r>
            <a:r>
              <a:rPr lang="en-US" baseline="0" dirty="0" smtClean="0"/>
              <a:t> you write</a:t>
            </a:r>
          </a:p>
          <a:p>
            <a:r>
              <a:rPr lang="en-US" baseline="0" dirty="0" smtClean="0"/>
              <a:t>You’re stuck with it for a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Writing</a:t>
            </a:r>
            <a:r>
              <a:rPr lang="en-US" baseline="0" dirty="0" smtClean="0"/>
              <a:t> daily = 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Starting</a:t>
            </a:r>
            <a:r>
              <a:rPr lang="en-US" baseline="0" dirty="0" smtClean="0"/>
              <a:t> out with a deadline</a:t>
            </a:r>
          </a:p>
          <a:p>
            <a:r>
              <a:rPr lang="en-US" baseline="0" dirty="0" smtClean="0"/>
              <a:t>- Time management pt.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Someone’s falling</a:t>
            </a:r>
            <a:r>
              <a:rPr lang="en-US" baseline="0" dirty="0" smtClean="0"/>
              <a:t> behind. WOE.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Outline: room for growth and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Carry</a:t>
            </a:r>
            <a:r>
              <a:rPr lang="en-US" baseline="0" dirty="0" smtClean="0"/>
              <a:t> about notebook stuff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Nos</a:t>
            </a:r>
            <a:r>
              <a:rPr lang="en-US" dirty="0" smtClean="0"/>
              <a:t> for starting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</a:t>
            </a:r>
            <a:r>
              <a:rPr lang="en-US" baseline="0" dirty="0" smtClean="0"/>
              <a:t> to expect. This is also flexible.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Nos</a:t>
            </a:r>
            <a:r>
              <a:rPr lang="en-US" dirty="0" smtClean="0"/>
              <a:t> for starting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You’re in the middle of it!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</a:t>
            </a:r>
            <a:r>
              <a:rPr lang="en-US" baseline="0" dirty="0" smtClean="0"/>
              <a:t> management for novel’s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Conflict</a:t>
            </a:r>
            <a:r>
              <a:rPr lang="en-US" baseline="0" dirty="0" smtClean="0"/>
              <a:t> is the key ingredient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Nos</a:t>
            </a:r>
            <a:r>
              <a:rPr lang="en-US" baseline="0" dirty="0" smtClean="0"/>
              <a:t>! </a:t>
            </a:r>
            <a:r>
              <a:rPr lang="en-US" baseline="0" dirty="0" err="1" smtClean="0"/>
              <a:t>Improv</a:t>
            </a:r>
            <a:r>
              <a:rPr lang="en-US" baseline="0" dirty="0" smtClean="0"/>
              <a:t> technique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Exercise to join/add?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Hahaha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Tactics to get</a:t>
            </a:r>
            <a:r>
              <a:rPr lang="en-US" baseline="0" dirty="0" smtClean="0"/>
              <a:t> unstuck: WRITE ANYTHING</a:t>
            </a:r>
          </a:p>
          <a:p>
            <a:r>
              <a:rPr lang="en-US" baseline="0" dirty="0" smtClean="0"/>
              <a:t>Don’t wait for the muse to show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Unleashing creativity by different methods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Speed writing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Challenge</a:t>
            </a:r>
            <a:r>
              <a:rPr lang="en-US" baseline="0" dirty="0" smtClean="0"/>
              <a:t>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Spark</a:t>
            </a:r>
            <a:r>
              <a:rPr lang="en-US" baseline="0" dirty="0" smtClean="0"/>
              <a:t> those ideas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Switch drivers: put char in the scene and let them drive it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Change perspective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Make something unexpected happen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Rocks and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Exercise</a:t>
            </a:r>
            <a:r>
              <a:rPr lang="en-US" baseline="0" dirty="0" smtClean="0"/>
              <a:t> to use a </a:t>
            </a:r>
            <a:r>
              <a:rPr lang="en-US" baseline="0" dirty="0" err="1" smtClean="0"/>
              <a:t>favourite</a:t>
            </a:r>
            <a:r>
              <a:rPr lang="en-US" baseline="0" dirty="0" smtClean="0"/>
              <a:t> character in a totally different situation</a:t>
            </a:r>
          </a:p>
          <a:p>
            <a:r>
              <a:rPr lang="en-US" baseline="0" dirty="0" smtClean="0">
                <a:sym typeface="Wingdings" pitchFamily="2" charset="2"/>
              </a:rPr>
              <a:t> Jumping off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NaNo?</a:t>
            </a:r>
            <a:r>
              <a:rPr lang="en-US" baseline="0" dirty="0" smtClean="0"/>
              <a:t> More importantly, what is it NOT?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Banana: shake yourself up, move around for 30</a:t>
            </a:r>
            <a:r>
              <a:rPr lang="en-US" baseline="0" dirty="0" smtClean="0"/>
              <a:t>s-1m. The first word out of your mouth starts sentence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Plot BUNNIES!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Ways to keep going</a:t>
            </a:r>
            <a:r>
              <a:rPr lang="en-US" baseline="0" dirty="0" smtClean="0"/>
              <a:t> towards a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Things to avoid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Forgetting what you were doing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Flying</a:t>
            </a:r>
            <a:r>
              <a:rPr lang="en-US" baseline="0" dirty="0" smtClean="0"/>
              <a:t> by seat of your pants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 direction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Stopping when you shouldn’t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DOUBT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Not reaching out/participating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links if you need</a:t>
            </a:r>
            <a:r>
              <a:rPr lang="en-US" baseline="0" dirty="0" smtClean="0"/>
              <a:t> them. Taken from Nano 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Plotting exercise.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Last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Positive thinking for NaNo:</a:t>
            </a:r>
          </a:p>
          <a:p>
            <a:r>
              <a:rPr lang="en-US" dirty="0" smtClean="0"/>
              <a:t>Novel – a viable manuscript, not words</a:t>
            </a:r>
          </a:p>
          <a:p>
            <a:endParaRPr lang="en-US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is a first draft and not the next blockbuster by Stephen King</a:t>
            </a:r>
          </a:p>
          <a:p>
            <a:r>
              <a:rPr lang="en-US" baseline="0" dirty="0" smtClean="0"/>
              <a:t>Write to exceed your </a:t>
            </a:r>
            <a:r>
              <a:rPr lang="en-US" baseline="0" dirty="0" err="1" smtClean="0"/>
              <a:t>favourite</a:t>
            </a:r>
            <a:r>
              <a:rPr lang="en-US" baseline="0" dirty="0" smtClean="0"/>
              <a:t> author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Preparation Intro: Some of these are optional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Characterization</a:t>
            </a:r>
          </a:p>
          <a:p>
            <a:endParaRPr lang="en-US" dirty="0" smtClean="0"/>
          </a:p>
          <a:p>
            <a:r>
              <a:rPr lang="en-US" dirty="0" smtClean="0"/>
              <a:t>Decisions: Teens going into the spooky</a:t>
            </a:r>
            <a:r>
              <a:rPr lang="en-US" baseline="0" dirty="0" smtClean="0"/>
              <a:t> house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World</a:t>
            </a:r>
            <a:r>
              <a:rPr lang="en-US" baseline="0" dirty="0" smtClean="0"/>
              <a:t> building</a:t>
            </a:r>
          </a:p>
          <a:p>
            <a:r>
              <a:rPr lang="en-US" baseline="0" dirty="0" smtClean="0"/>
              <a:t>- Structure made at beginning makes it easier to write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Development of setting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Unique qualities about the country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Share in limited touches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Diversity as a source of conflict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</a:t>
            </a:r>
            <a:r>
              <a:rPr lang="en-US" baseline="0" dirty="0" smtClean="0"/>
              <a:t> you need an outline.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Outlining basics</a:t>
            </a:r>
          </a:p>
          <a:p>
            <a:r>
              <a:rPr lang="en-US" dirty="0" smtClean="0"/>
              <a:t>Post-its: move things around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54A-009E-44DC-9C85-BF5A5EDAFAFC}" type="datetimeFigureOut">
              <a:rPr lang="en-US" smtClean="0"/>
              <a:pPr/>
              <a:t>10/14/2011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D2B7-2A90-4F1A-833E-08E794962A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0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54A-009E-44DC-9C85-BF5A5EDAFAFC}" type="datetimeFigureOut">
              <a:rPr lang="en-US" smtClean="0"/>
              <a:pPr/>
              <a:t>10/14/2011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D2B7-2A90-4F1A-833E-08E794962A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5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54A-009E-44DC-9C85-BF5A5EDAFAFC}" type="datetimeFigureOut">
              <a:rPr lang="en-US" smtClean="0"/>
              <a:pPr/>
              <a:t>10/14/2011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D2B7-2A90-4F1A-833E-08E794962A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7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54A-009E-44DC-9C85-BF5A5EDAFAFC}" type="datetimeFigureOut">
              <a:rPr lang="en-US" smtClean="0"/>
              <a:pPr/>
              <a:t>10/14/2011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D2B7-2A90-4F1A-833E-08E794962A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74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54A-009E-44DC-9C85-BF5A5EDAFAFC}" type="datetimeFigureOut">
              <a:rPr lang="en-US" smtClean="0"/>
              <a:pPr/>
              <a:t>10/14/2011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D2B7-2A90-4F1A-833E-08E794962A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93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54A-009E-44DC-9C85-BF5A5EDAFAFC}" type="datetimeFigureOut">
              <a:rPr lang="en-US" smtClean="0"/>
              <a:pPr/>
              <a:t>10/14/2011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D2B7-2A90-4F1A-833E-08E794962A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18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54A-009E-44DC-9C85-BF5A5EDAFAFC}" type="datetimeFigureOut">
              <a:rPr lang="en-US" smtClean="0"/>
              <a:pPr/>
              <a:t>10/14/2011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D2B7-2A90-4F1A-833E-08E794962A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54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54A-009E-44DC-9C85-BF5A5EDAFAFC}" type="datetimeFigureOut">
              <a:rPr lang="en-US" smtClean="0"/>
              <a:pPr/>
              <a:t>10/14/2011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D2B7-2A90-4F1A-833E-08E794962A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7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54A-009E-44DC-9C85-BF5A5EDAFAFC}" type="datetimeFigureOut">
              <a:rPr lang="en-US" smtClean="0"/>
              <a:pPr/>
              <a:t>10/14/2011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D2B7-2A90-4F1A-833E-08E794962A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80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54A-009E-44DC-9C85-BF5A5EDAFAFC}" type="datetimeFigureOut">
              <a:rPr lang="en-US" smtClean="0"/>
              <a:pPr/>
              <a:t>10/14/2011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D2B7-2A90-4F1A-833E-08E794962A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3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54A-009E-44DC-9C85-BF5A5EDAFAFC}" type="datetimeFigureOut">
              <a:rPr lang="en-US" smtClean="0"/>
              <a:pPr/>
              <a:t>10/14/2011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D2B7-2A90-4F1A-833E-08E794962A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5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6254A-009E-44DC-9C85-BF5A5EDAFAFC}" type="datetimeFigureOut">
              <a:rPr lang="en-US" smtClean="0"/>
              <a:pPr/>
              <a:t>10/14/2011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7D2B7-2A90-4F1A-833E-08E794962A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94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www.amazon.com/Story-Engineering-ebook/dp/B004J35J8W/ref=sr_1_12?s=books&amp;ie=UTF8&amp;qid=1318613783&amp;sr=1-12" TargetMode="External"/><Relationship Id="rId7" Type="http://schemas.openxmlformats.org/officeDocument/2006/relationships/hyperlink" Target="http://plotwhisperer.blogspot.com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riterunboxed.com/" TargetMode="External"/><Relationship Id="rId5" Type="http://schemas.openxmlformats.org/officeDocument/2006/relationships/hyperlink" Target="http://www.writersdigest.com/writing-articles/by-writing-goal/write-first-chapter-get-started/novel-in-30-days-2011" TargetMode="External"/><Relationship Id="rId4" Type="http://schemas.openxmlformats.org/officeDocument/2006/relationships/hyperlink" Target="http://www.writingexcuses.com/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getyarny.com/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://www.storyist.com/nanowrimo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teratureandlatte.com/scrivener.php" TargetMode="External"/><Relationship Id="rId11" Type="http://schemas.openxmlformats.org/officeDocument/2006/relationships/hyperlink" Target="http://www.scribendi.com/" TargetMode="External"/><Relationship Id="rId5" Type="http://schemas.openxmlformats.org/officeDocument/2006/relationships/hyperlink" Target="https://www.createspace.com/" TargetMode="External"/><Relationship Id="rId10" Type="http://schemas.openxmlformats.org/officeDocument/2006/relationships/hyperlink" Target="http://www.writewaypro.com/nanowrimo.php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pangurpad.com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NaNoWriMo 2011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9" y="3886200"/>
            <a:ext cx="7421551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NaNo</a:t>
            </a:r>
            <a:r>
              <a:rPr lang="en-US" dirty="0" smtClean="0">
                <a:solidFill>
                  <a:schemeClr val="tx1"/>
                </a:solidFill>
              </a:rPr>
              <a:t> Writer’s Survival Guide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1000"/>
            <a:ext cx="15049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1099562">
            <a:off x="6172200" y="609600"/>
            <a:ext cx="2031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Naper</a:t>
            </a:r>
            <a:endParaRPr lang="en-US" sz="5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579330">
            <a:off x="6484039" y="1250915"/>
            <a:ext cx="1364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Wri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21272848">
            <a:off x="6822988" y="1806809"/>
            <a:ext cx="1184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Mo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Don’t expect to have everything from the start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Identify major conflicts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Track subplots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Update as you learn things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Be flexible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Post-It notes, note cards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493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Tips for Starting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Know </a:t>
            </a:r>
            <a:r>
              <a:rPr lang="en-US" b="1" dirty="0" smtClean="0"/>
              <a:t>your concept</a:t>
            </a:r>
          </a:p>
          <a:p>
            <a:r>
              <a:rPr lang="en-US" b="1" dirty="0" smtClean="0"/>
              <a:t>Write for yourself</a:t>
            </a:r>
          </a:p>
          <a:p>
            <a:r>
              <a:rPr lang="en-US" b="1" dirty="0" smtClean="0"/>
              <a:t>Don’t kill yourself</a:t>
            </a:r>
            <a:endParaRPr lang="en-US" b="1" dirty="0"/>
          </a:p>
          <a:p>
            <a:r>
              <a:rPr lang="en-US" b="1" dirty="0" smtClean="0"/>
              <a:t>Stay open to possibilities</a:t>
            </a:r>
          </a:p>
          <a:p>
            <a:r>
              <a:rPr lang="en-US" b="1" dirty="0" smtClean="0"/>
              <a:t>When it’s hard, you’re getting somewhere</a:t>
            </a:r>
            <a:endParaRPr lang="en-US" b="1" dirty="0"/>
          </a:p>
          <a:p>
            <a:r>
              <a:rPr lang="en-US" b="1" dirty="0" smtClean="0"/>
              <a:t>Keep a notebook or device at hand for taking notes – anywhere, anytime</a:t>
            </a:r>
          </a:p>
          <a:p>
            <a:r>
              <a:rPr lang="en-US" b="1" dirty="0" smtClean="0"/>
              <a:t>Help is everywhere: Nano forums, Naperville, MLs</a:t>
            </a:r>
          </a:p>
          <a:p>
            <a:r>
              <a:rPr lang="en-US" b="1" dirty="0" smtClean="0"/>
              <a:t>Don’t revise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9809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Your Best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41" y="1610360"/>
            <a:ext cx="6447319" cy="463804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533400" y="4191000"/>
            <a:ext cx="19050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143000" y="2514600"/>
            <a:ext cx="2209800" cy="2286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267200" y="4495800"/>
            <a:ext cx="914400" cy="2057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43226" y="6412468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TRRDedean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826" y="5029200"/>
            <a:ext cx="1316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NewMexico</a:t>
            </a:r>
            <a:endParaRPr lang="en-US" b="1" dirty="0" smtClean="0"/>
          </a:p>
          <a:p>
            <a:r>
              <a:rPr lang="en-US" b="1" dirty="0" smtClean="0"/>
              <a:t>       Kid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7826" y="2145268"/>
            <a:ext cx="1115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Katherine</a:t>
            </a:r>
          </a:p>
          <a:p>
            <a:r>
              <a:rPr lang="en-US" b="1" dirty="0" smtClean="0"/>
              <a:t> Writing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34932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Starting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1200" b="1" dirty="0" smtClean="0"/>
          </a:p>
          <a:p>
            <a:r>
              <a:rPr lang="en-US" b="1" dirty="0" smtClean="0"/>
              <a:t>Build a story around an idea you love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Character, theme, concept, event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On the right path if the idea won’t get out of your head</a:t>
            </a:r>
          </a:p>
          <a:p>
            <a:r>
              <a:rPr lang="en-US" b="1" dirty="0" smtClean="0"/>
              <a:t>Write your NaNo about that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You’ll be passionate about it</a:t>
            </a:r>
          </a:p>
          <a:p>
            <a:pPr lvl="2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715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Starting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Write every single day, no matter how much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Every little bit counts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Write anywhere on anything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Set up a routine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Attend write-ins, coffee shops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Avoid distractions at all costs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Save multiple copies of your work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Save frequently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Back it up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Remote accessibility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5446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Starting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Commit to a deadline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Goal: X words per day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Update your word count daily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Benefits Naperville region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trike="sngStrike" dirty="0" smtClean="0">
                <a:solidFill>
                  <a:srgbClr val="FF0000"/>
                </a:solidFill>
              </a:rPr>
              <a:t>Terrorizes</a:t>
            </a:r>
            <a:r>
              <a:rPr lang="en-US" dirty="0" smtClean="0"/>
              <a:t> Inspires your writing buddies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Follow a calendar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Establish milestones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2945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Count Graph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80" y="1219200"/>
            <a:ext cx="743204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930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Starting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Don’t stick too closely to your outline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An outline is a map, not a straitjacket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Update as you get ideas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r>
              <a:rPr lang="en-US" b="1" dirty="0" smtClean="0"/>
              <a:t>Have writing buddies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Great motivator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Healthy competition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Supportive help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2233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Starting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Always be prepared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Have something to record ideas with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Write down ideas no matter their quality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Benefits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Events for later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Scene prompts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Writer’s block busters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Better solutions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Don’t trust yourself to remember. You won’t.</a:t>
            </a:r>
          </a:p>
          <a:p>
            <a:pPr lvl="2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21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Starting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Don’ts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Stop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Make major changes in direction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Delete or rewrite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Scrap your project/restart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Abandon story planning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Cease exploring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Forget your story’s roots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Include too many ideas or characters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0969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175" cmpd="dbl"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Session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NaNo?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Preparation for writing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Tips for starting out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Enduring the soggy middle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Exercise #2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Tactics to get unstuck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Strategies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NaNo Writing Pitfalls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799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ctr">
              <a:buNone/>
            </a:pPr>
            <a:endParaRPr lang="en-US" sz="4800" dirty="0" smtClean="0"/>
          </a:p>
          <a:p>
            <a:pPr marL="457200" lvl="1" indent="0" algn="ctr">
              <a:buNone/>
            </a:pPr>
            <a:endParaRPr lang="en-US" sz="4800" dirty="0" smtClean="0"/>
          </a:p>
          <a:p>
            <a:pPr marL="457200" lvl="1" indent="0" algn="ctr">
              <a:buNone/>
            </a:pPr>
            <a:r>
              <a:rPr lang="en-US" sz="4800" b="1" smtClean="0"/>
              <a:t>FUN TIME! </a:t>
            </a:r>
            <a:r>
              <a:rPr lang="en-US" sz="4800" b="1" dirty="0" smtClean="0"/>
              <a:t>:D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622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Soggy Middles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b="1" dirty="0" smtClean="0"/>
              <a:t>How to maintain your momentum….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12" y="2181860"/>
            <a:ext cx="7041776" cy="437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24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Soggy Middles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</p:spPr>
        <p:txBody>
          <a:bodyPr>
            <a:normAutofit/>
          </a:bodyPr>
          <a:lstStyle/>
          <a:p>
            <a:r>
              <a:rPr lang="en-US" b="1" dirty="0" smtClean="0"/>
              <a:t>Time management is critical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Dedicate time to writing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Warn your family and friends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Remove all distractions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Research is not writing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Disconnect from Internet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Turn off phone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Set a target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Duration, word count, pages, chapter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Track your progress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16072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Soggy Middles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</p:spPr>
        <p:txBody>
          <a:bodyPr>
            <a:normAutofit/>
          </a:bodyPr>
          <a:lstStyle/>
          <a:p>
            <a:r>
              <a:rPr lang="en-US" b="1" dirty="0" smtClean="0"/>
              <a:t>Use conflict to develop story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Build up dramatic tension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Put in obstacles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Grow internal and external conflict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Change the pace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Obstruct their progress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When your characters are up a tree, throw rocks at them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7171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Soggy Middles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Think ahead to tomorrow when you finish.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Leave notes for next scene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Decide your next move</a:t>
            </a:r>
          </a:p>
          <a:p>
            <a:endParaRPr lang="en-US" b="1" dirty="0"/>
          </a:p>
          <a:p>
            <a:r>
              <a:rPr lang="en-US" b="1" dirty="0" smtClean="0"/>
              <a:t>No </a:t>
            </a:r>
            <a:r>
              <a:rPr lang="en-US" b="1" dirty="0" err="1" smtClean="0"/>
              <a:t>Nos</a:t>
            </a:r>
            <a:r>
              <a:rPr lang="en-US" b="1" dirty="0" smtClean="0"/>
              <a:t>!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No deleting work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Build on previous material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r>
              <a:rPr lang="en-US" b="1" dirty="0" smtClean="0"/>
              <a:t>Positive thinking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Pep talk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Pat on the back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59351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b="1" dirty="0" smtClean="0"/>
          </a:p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r>
              <a:rPr lang="en-US" sz="4800" b="1" dirty="0" smtClean="0"/>
              <a:t>FUN TIME! :D</a:t>
            </a:r>
          </a:p>
        </p:txBody>
      </p:sp>
    </p:spTree>
    <p:extLst>
      <p:ext uri="{BB962C8B-B14F-4D97-AF65-F5344CB8AC3E}">
        <p14:creationId xmlns:p14="http://schemas.microsoft.com/office/powerpoint/2010/main" val="30962535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Tactics to Get Unstuck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</p:spPr>
        <p:txBody>
          <a:bodyPr>
            <a:normAutofit/>
          </a:bodyPr>
          <a:lstStyle/>
          <a:p>
            <a:r>
              <a:rPr lang="en-US" b="1" dirty="0" smtClean="0"/>
              <a:t>Write whatever you can: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Another scene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Dialogue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Climax or ending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Exploratory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Another idea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Writing prompts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Free write</a:t>
            </a:r>
          </a:p>
          <a:p>
            <a:r>
              <a:rPr lang="en-US" b="1" dirty="0" smtClean="0"/>
              <a:t>Don’t judge its quality</a:t>
            </a:r>
          </a:p>
        </p:txBody>
      </p:sp>
    </p:spTree>
    <p:extLst>
      <p:ext uri="{BB962C8B-B14F-4D97-AF65-F5344CB8AC3E}">
        <p14:creationId xmlns:p14="http://schemas.microsoft.com/office/powerpoint/2010/main" val="41723686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Tactics to Get Unstuck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</p:spPr>
        <p:txBody>
          <a:bodyPr>
            <a:normAutofit/>
          </a:bodyPr>
          <a:lstStyle/>
          <a:p>
            <a:r>
              <a:rPr lang="en-US" b="1" dirty="0" smtClean="0"/>
              <a:t>Spontaneous writing deafens your inner editor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Word wars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Jabber chat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Write-ins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Timers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Deadline writing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Challenge writing buddies</a:t>
            </a:r>
          </a:p>
          <a:p>
            <a:pPr lvl="2">
              <a:buFont typeface="Wingdings" pitchFamily="2" charset="2"/>
              <a:buChar char="§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69845090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Tactics to Get Unstuck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</p:spPr>
        <p:txBody>
          <a:bodyPr>
            <a:normAutofit/>
          </a:bodyPr>
          <a:lstStyle/>
          <a:p>
            <a:r>
              <a:rPr lang="en-US" b="1" dirty="0" smtClean="0"/>
              <a:t>Spark an idea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Bring out a flaw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Fights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Create a situation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Explain how you got there after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Switch drivers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Focus on another character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Add complications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 smtClean="0"/>
              <a:t>What’s the worst thing that could happen?</a:t>
            </a:r>
          </a:p>
        </p:txBody>
      </p:sp>
    </p:spTree>
    <p:extLst>
      <p:ext uri="{BB962C8B-B14F-4D97-AF65-F5344CB8AC3E}">
        <p14:creationId xmlns:p14="http://schemas.microsoft.com/office/powerpoint/2010/main" val="27913769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Tactics to Get Unstuck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</p:spPr>
        <p:txBody>
          <a:bodyPr>
            <a:normAutofit/>
          </a:bodyPr>
          <a:lstStyle/>
          <a:p>
            <a:r>
              <a:rPr lang="en-US" b="1" dirty="0" smtClean="0"/>
              <a:t>Find inspiration from: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Parallel genres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Newspaper headlines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Films, TV shows, books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Music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Popular characters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Ask </a:t>
            </a:r>
            <a:r>
              <a:rPr lang="en-US" i="1" dirty="0" smtClean="0"/>
              <a:t>what if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2">
              <a:buFont typeface="Wingdings" pitchFamily="2" charset="2"/>
              <a:buChar char="§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9613628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3086100" cy="41148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NaNoWriMo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5410200" cy="4572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What is NaNo?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“Fast” fiction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50,000 words in 30 days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Jumpstarting the process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What is NaNo not?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Traditional writing exercise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Torture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A perfect draft</a:t>
            </a:r>
          </a:p>
        </p:txBody>
      </p:sp>
    </p:spTree>
    <p:extLst>
      <p:ext uri="{BB962C8B-B14F-4D97-AF65-F5344CB8AC3E}">
        <p14:creationId xmlns:p14="http://schemas.microsoft.com/office/powerpoint/2010/main" val="17247427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Tactics to Get Unstuck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</p:spPr>
        <p:txBody>
          <a:bodyPr>
            <a:normAutofit/>
          </a:bodyPr>
          <a:lstStyle/>
          <a:p>
            <a:r>
              <a:rPr lang="en-US" b="1" dirty="0" smtClean="0"/>
              <a:t>Banana method</a:t>
            </a:r>
            <a:endParaRPr lang="en-US" dirty="0" smtClean="0"/>
          </a:p>
          <a:p>
            <a:r>
              <a:rPr lang="en-US" b="1" dirty="0" smtClean="0"/>
              <a:t>Chance method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Story/plot generators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Rolling dice</a:t>
            </a:r>
          </a:p>
          <a:p>
            <a:r>
              <a:rPr lang="en-US" b="1" dirty="0" smtClean="0"/>
              <a:t>Refer to your notebook of ideas</a:t>
            </a:r>
            <a:endParaRPr lang="en-US" dirty="0" smtClean="0"/>
          </a:p>
          <a:p>
            <a:pPr lvl="2">
              <a:buFont typeface="Wingdings" pitchFamily="2" charset="2"/>
              <a:buChar char="§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286584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Tactics to Get Unstuck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</p:spPr>
        <p:txBody>
          <a:bodyPr>
            <a:normAutofit/>
          </a:bodyPr>
          <a:lstStyle/>
          <a:p>
            <a:r>
              <a:rPr lang="en-US" b="1" dirty="0" smtClean="0"/>
              <a:t>Reward yourself</a:t>
            </a:r>
          </a:p>
          <a:p>
            <a:pPr lvl="2">
              <a:buFont typeface="Wingdings" pitchFamily="2" charset="2"/>
              <a:buChar char="§"/>
            </a:pP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758" y="2578100"/>
            <a:ext cx="5586484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74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Critical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Write every day.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1,667 words/day to reach 50,000</a:t>
            </a:r>
          </a:p>
          <a:p>
            <a:r>
              <a:rPr lang="en-US" dirty="0" smtClean="0"/>
              <a:t>Always keep moving forward</a:t>
            </a:r>
          </a:p>
          <a:p>
            <a:r>
              <a:rPr lang="en-US" dirty="0" smtClean="0"/>
              <a:t>Block out distractions</a:t>
            </a:r>
          </a:p>
          <a:p>
            <a:r>
              <a:rPr lang="en-US" dirty="0" smtClean="0"/>
              <a:t>Be mercenary with your time</a:t>
            </a:r>
            <a:endParaRPr lang="en-US" dirty="0" smtClean="0"/>
          </a:p>
          <a:p>
            <a:r>
              <a:rPr lang="en-US" dirty="0" smtClean="0"/>
              <a:t>Leave yourself placeholders</a:t>
            </a:r>
            <a:r>
              <a:rPr lang="en-US" dirty="0"/>
              <a:t> </a:t>
            </a:r>
            <a:r>
              <a:rPr lang="en-US" dirty="0" smtClean="0"/>
              <a:t>if you get stuck</a:t>
            </a:r>
          </a:p>
          <a:p>
            <a:r>
              <a:rPr lang="en-US" dirty="0" smtClean="0"/>
              <a:t>Shake things up</a:t>
            </a:r>
          </a:p>
          <a:p>
            <a:r>
              <a:rPr lang="en-US" dirty="0" smtClean="0"/>
              <a:t>Use Naperville resources</a:t>
            </a:r>
          </a:p>
          <a:p>
            <a:r>
              <a:rPr lang="en-US" b="1" dirty="0" smtClean="0"/>
              <a:t>Always keep moving forward*</a:t>
            </a:r>
          </a:p>
        </p:txBody>
      </p:sp>
    </p:spTree>
    <p:extLst>
      <p:ext uri="{BB962C8B-B14F-4D97-AF65-F5344CB8AC3E}">
        <p14:creationId xmlns:p14="http://schemas.microsoft.com/office/powerpoint/2010/main" val="25901044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NaNo Writing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Lacking direction</a:t>
            </a:r>
          </a:p>
          <a:p>
            <a:r>
              <a:rPr lang="en-US" dirty="0" smtClean="0"/>
              <a:t>Editing as you go</a:t>
            </a:r>
          </a:p>
          <a:p>
            <a:r>
              <a:rPr lang="en-US" dirty="0" smtClean="0"/>
              <a:t>Forgetfulness</a:t>
            </a:r>
            <a:endParaRPr lang="en-US" dirty="0" smtClean="0"/>
          </a:p>
          <a:p>
            <a:r>
              <a:rPr lang="en-US" dirty="0" smtClean="0"/>
              <a:t>Writing yourself into a corner</a:t>
            </a:r>
          </a:p>
          <a:p>
            <a:r>
              <a:rPr lang="en-US" dirty="0" smtClean="0"/>
              <a:t>Negative thoughts</a:t>
            </a:r>
          </a:p>
          <a:p>
            <a:r>
              <a:rPr lang="en-US" dirty="0" smtClean="0"/>
              <a:t>Stopping at a road block</a:t>
            </a:r>
          </a:p>
          <a:p>
            <a:r>
              <a:rPr lang="en-US" dirty="0" smtClean="0"/>
              <a:t>Sweating the small stuff</a:t>
            </a:r>
          </a:p>
          <a:p>
            <a:r>
              <a:rPr lang="en-US" dirty="0" smtClean="0"/>
              <a:t>Isolation</a:t>
            </a:r>
          </a:p>
        </p:txBody>
      </p:sp>
    </p:spTree>
    <p:extLst>
      <p:ext uri="{BB962C8B-B14F-4D97-AF65-F5344CB8AC3E}">
        <p14:creationId xmlns:p14="http://schemas.microsoft.com/office/powerpoint/2010/main" val="25901044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9" y="2971800"/>
            <a:ext cx="7421551" cy="31242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hlinkClick r:id="rId3"/>
              </a:rPr>
              <a:t>Story Engineering</a:t>
            </a: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hlinkClick r:id="rId4"/>
              </a:rPr>
              <a:t>Writing Excuses</a:t>
            </a: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hlinkClick r:id="rId5"/>
              </a:rPr>
              <a:t>Writer’s Digest</a:t>
            </a: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hlinkClick r:id="rId6"/>
              </a:rPr>
              <a:t>Writer Unboxed</a:t>
            </a: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hlinkClick r:id="rId7"/>
              </a:rPr>
              <a:t>Plot Whisperer</a:t>
            </a: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381000"/>
            <a:ext cx="15049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1099562">
            <a:off x="6172200" y="609600"/>
            <a:ext cx="2031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Naper</a:t>
            </a:r>
            <a:endParaRPr lang="en-US" sz="5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579330">
            <a:off x="6484039" y="1250915"/>
            <a:ext cx="1364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Wri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21272848">
            <a:off x="6822988" y="1806809"/>
            <a:ext cx="1184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Mo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455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21099562">
            <a:off x="6172200" y="609600"/>
            <a:ext cx="2031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Naper</a:t>
            </a:r>
            <a:endParaRPr lang="en-US" sz="5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579330">
            <a:off x="6484039" y="1250915"/>
            <a:ext cx="1364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Wri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21272848">
            <a:off x="6822988" y="1806809"/>
            <a:ext cx="1184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Mo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63" y="2524125"/>
            <a:ext cx="5739137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81000"/>
            <a:ext cx="15049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hlinkClick r:id="rId5"/>
          </p:cNvPr>
          <p:cNvSpPr/>
          <p:nvPr/>
        </p:nvSpPr>
        <p:spPr>
          <a:xfrm>
            <a:off x="2336322" y="3505200"/>
            <a:ext cx="2438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hlinkClick r:id="rId6"/>
          </p:cNvPr>
          <p:cNvSpPr/>
          <p:nvPr/>
        </p:nvSpPr>
        <p:spPr>
          <a:xfrm>
            <a:off x="4825044" y="3505200"/>
            <a:ext cx="2413956" cy="737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hlinkClick r:id="rId7"/>
          </p:cNvPr>
          <p:cNvSpPr/>
          <p:nvPr/>
        </p:nvSpPr>
        <p:spPr>
          <a:xfrm>
            <a:off x="2336322" y="4343400"/>
            <a:ext cx="2388078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hlinkClick r:id="rId8"/>
          </p:cNvPr>
          <p:cNvSpPr/>
          <p:nvPr/>
        </p:nvSpPr>
        <p:spPr>
          <a:xfrm>
            <a:off x="4852360" y="4343400"/>
            <a:ext cx="2386639" cy="737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hlinkClick r:id="rId9"/>
          </p:cNvPr>
          <p:cNvSpPr/>
          <p:nvPr/>
        </p:nvSpPr>
        <p:spPr>
          <a:xfrm>
            <a:off x="2336322" y="5181600"/>
            <a:ext cx="2438400" cy="710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hlinkClick r:id="rId10"/>
          </p:cNvPr>
          <p:cNvSpPr/>
          <p:nvPr/>
        </p:nvSpPr>
        <p:spPr>
          <a:xfrm>
            <a:off x="4852360" y="5181600"/>
            <a:ext cx="2386640" cy="682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hlinkClick r:id="rId11"/>
          </p:cNvPr>
          <p:cNvSpPr/>
          <p:nvPr/>
        </p:nvSpPr>
        <p:spPr>
          <a:xfrm>
            <a:off x="3574930" y="6019800"/>
            <a:ext cx="2457091" cy="686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213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to Tom for his outline. </a:t>
            </a:r>
          </a:p>
          <a:p>
            <a:r>
              <a:rPr lang="en-US" dirty="0" smtClean="0"/>
              <a:t>Any questions?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36508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Last Words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9" y="3200400"/>
            <a:ext cx="7421551" cy="3048000"/>
          </a:xfrm>
        </p:spPr>
        <p:txBody>
          <a:bodyPr>
            <a:noAutofit/>
          </a:bodyPr>
          <a:lstStyle/>
          <a:p>
            <a:endParaRPr lang="en-US" sz="8000" dirty="0" smtClean="0">
              <a:solidFill>
                <a:schemeClr val="tx1"/>
              </a:solidFill>
            </a:endParaRPr>
          </a:p>
          <a:p>
            <a:r>
              <a:rPr lang="en-US" sz="8000" dirty="0" smtClean="0">
                <a:solidFill>
                  <a:schemeClr val="tx1"/>
                </a:solidFill>
              </a:rPr>
              <a:t>Just </a:t>
            </a:r>
            <a:r>
              <a:rPr lang="en-US" sz="8000" i="1" dirty="0" smtClean="0">
                <a:solidFill>
                  <a:schemeClr val="tx1"/>
                </a:solidFill>
              </a:rPr>
              <a:t>write</a:t>
            </a:r>
            <a:r>
              <a:rPr lang="en-US" sz="8000" dirty="0" smtClean="0">
                <a:solidFill>
                  <a:schemeClr val="tx1"/>
                </a:solidFill>
              </a:rPr>
              <a:t>.</a:t>
            </a:r>
            <a:endParaRPr lang="en-US" sz="80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1000"/>
            <a:ext cx="15049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1099562">
            <a:off x="6172200" y="609600"/>
            <a:ext cx="2031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Naper</a:t>
            </a:r>
            <a:endParaRPr lang="en-US" sz="5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579330">
            <a:off x="6484039" y="1250915"/>
            <a:ext cx="1364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Wri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21272848">
            <a:off x="6822988" y="1806809"/>
            <a:ext cx="1184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Mo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Mindset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NaNo’s goal is to write a </a:t>
            </a:r>
            <a:r>
              <a:rPr lang="en-US" b="1" u="sng" dirty="0" smtClean="0"/>
              <a:t>novel</a:t>
            </a:r>
            <a:endParaRPr lang="en-US" b="1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50,000 is a horizon to keep your eye on.</a:t>
            </a:r>
          </a:p>
          <a:p>
            <a:r>
              <a:rPr lang="en-US" b="1" dirty="0" smtClean="0"/>
              <a:t>Be positive</a:t>
            </a:r>
          </a:p>
          <a:p>
            <a:r>
              <a:rPr lang="en-US" b="1" dirty="0" smtClean="0"/>
              <a:t>Keep realistic expectations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You’re writing a first draft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Not the next blockbuster… yet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Not your </a:t>
            </a:r>
            <a:r>
              <a:rPr lang="en-US" dirty="0" err="1" smtClean="0"/>
              <a:t>favourite</a:t>
            </a:r>
            <a:r>
              <a:rPr lang="en-US" dirty="0" smtClean="0"/>
              <a:t> writer’s next novel</a:t>
            </a:r>
            <a:endParaRPr lang="en-US" dirty="0" smtClean="0"/>
          </a:p>
          <a:p>
            <a:r>
              <a:rPr lang="en-US" b="1" dirty="0" smtClean="0"/>
              <a:t>Momentum counts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1576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Preparation methods to increase success: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Characterization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World-Building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Outlining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Plotting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Tools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686175"/>
            <a:ext cx="60960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7720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144000" cy="502919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Characterization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/>
              <a:t>Develop a strong central character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/>
              <a:t>Keep central to the plot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Direct stake in events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Can participate or change things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Strong motivation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/>
              <a:t>Create an emotional connection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Audience cares what happens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/>
              <a:t>Make sure decisions make sense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/>
              <a:t>All characters must grow in a story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/>
              <a:t>Free writing exercises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Flash fiction for defining events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Write a letter from char to yourself</a:t>
            </a:r>
            <a:endParaRPr lang="en-US" dirty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World Building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886" y="1524000"/>
            <a:ext cx="9144000" cy="3124200"/>
          </a:xfrm>
        </p:spPr>
        <p:txBody>
          <a:bodyPr numCol="1"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b="1" dirty="0" smtClean="0"/>
              <a:t>All genres require some degree of world building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Setting development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Guides for conflict and character development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/>
              <a:t>Good</a:t>
            </a:r>
            <a:r>
              <a:rPr lang="en-US" sz="2400" dirty="0" smtClean="0"/>
              <a:t>: </a:t>
            </a:r>
            <a:r>
              <a:rPr lang="en-US" sz="2400" i="1" dirty="0" smtClean="0"/>
              <a:t>Children of the merchant class are educated.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/>
              <a:t>Better</a:t>
            </a:r>
            <a:r>
              <a:rPr lang="en-US" sz="2400" dirty="0" smtClean="0"/>
              <a:t>: </a:t>
            </a:r>
            <a:r>
              <a:rPr lang="en-US" sz="2400" i="1" dirty="0" smtClean="0"/>
              <a:t>Children of the merchant class are educated by the church until they are apprenticed at 12; they join the family business at 16; and enter into arranged marriages by 20.</a:t>
            </a:r>
            <a:endParaRPr lang="en-US" b="1" i="1" dirty="0" smtClean="0"/>
          </a:p>
          <a:p>
            <a:pPr lvl="2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b="1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4800600"/>
            <a:ext cx="9144000" cy="22098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US" b="1" dirty="0" smtClean="0"/>
              <a:t>Diversity</a:t>
            </a:r>
            <a:endParaRPr lang="en-US" b="1" dirty="0"/>
          </a:p>
          <a:p>
            <a:pPr lvl="2">
              <a:buFont typeface="Wingdings" pitchFamily="2" charset="2"/>
              <a:buChar char="§"/>
            </a:pPr>
            <a:r>
              <a:rPr lang="en-US" dirty="0"/>
              <a:t>Social </a:t>
            </a:r>
            <a:r>
              <a:rPr lang="en-US" dirty="0" smtClean="0"/>
              <a:t>classes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Countries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Cities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Religions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Professions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Races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Ingredients for failure: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No outline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No central concept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No record of major events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Ambiguous premise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No idea of ending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r>
              <a:rPr lang="en-US" b="1" dirty="0" smtClean="0"/>
              <a:t>Even discovery writers (</a:t>
            </a:r>
            <a:r>
              <a:rPr lang="en-US" b="1" dirty="0" err="1" smtClean="0"/>
              <a:t>pantsers</a:t>
            </a:r>
            <a:r>
              <a:rPr lang="en-US" b="1" dirty="0" smtClean="0"/>
              <a:t>) need an outline.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184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Keep at least a minimal skeleton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Main conflict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Key developments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581400"/>
            <a:ext cx="508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56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</TotalTime>
  <Words>1370</Words>
  <Application>Microsoft Office PowerPoint</Application>
  <PresentationFormat>On-screen Show (4:3)</PresentationFormat>
  <Paragraphs>405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 NaNoWriMo 2011</vt:lpstr>
      <vt:lpstr>Session Outline</vt:lpstr>
      <vt:lpstr>NaNoWriMo Definitions</vt:lpstr>
      <vt:lpstr>Mindset</vt:lpstr>
      <vt:lpstr>Preparation</vt:lpstr>
      <vt:lpstr>Preparation</vt:lpstr>
      <vt:lpstr>World Building</vt:lpstr>
      <vt:lpstr>Outline</vt:lpstr>
      <vt:lpstr>Outline</vt:lpstr>
      <vt:lpstr>Outline</vt:lpstr>
      <vt:lpstr>Tips for Starting Out</vt:lpstr>
      <vt:lpstr>Your Best Resource</vt:lpstr>
      <vt:lpstr>Starting Out</vt:lpstr>
      <vt:lpstr>Starting Out</vt:lpstr>
      <vt:lpstr>Starting Out</vt:lpstr>
      <vt:lpstr>Word Count Graph</vt:lpstr>
      <vt:lpstr>Starting Out</vt:lpstr>
      <vt:lpstr>Starting Out</vt:lpstr>
      <vt:lpstr>Starting Out</vt:lpstr>
      <vt:lpstr>Exercise</vt:lpstr>
      <vt:lpstr>Soggy Middles</vt:lpstr>
      <vt:lpstr>Soggy Middles</vt:lpstr>
      <vt:lpstr>Soggy Middles</vt:lpstr>
      <vt:lpstr>Soggy Middles</vt:lpstr>
      <vt:lpstr>Exercise</vt:lpstr>
      <vt:lpstr>Tactics to Get Unstuck</vt:lpstr>
      <vt:lpstr>Tactics to Get Unstuck</vt:lpstr>
      <vt:lpstr>Tactics to Get Unstuck</vt:lpstr>
      <vt:lpstr>Tactics to Get Unstuck</vt:lpstr>
      <vt:lpstr>Tactics to Get Unstuck</vt:lpstr>
      <vt:lpstr>Tactics to Get Unstuck</vt:lpstr>
      <vt:lpstr>Critical Strategies</vt:lpstr>
      <vt:lpstr>NaNo Writing Pitfalls</vt:lpstr>
      <vt:lpstr> References</vt:lpstr>
      <vt:lpstr> Software</vt:lpstr>
      <vt:lpstr>Closing</vt:lpstr>
      <vt:lpstr>Last Words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NaNoWriMo 2011</dc:title>
  <dc:creator>Tom Ostler</dc:creator>
  <cp:lastModifiedBy>Heather Crothall</cp:lastModifiedBy>
  <cp:revision>86</cp:revision>
  <dcterms:created xsi:type="dcterms:W3CDTF">2011-10-07T01:18:28Z</dcterms:created>
  <dcterms:modified xsi:type="dcterms:W3CDTF">2011-10-14T20:28:08Z</dcterms:modified>
</cp:coreProperties>
</file>